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sldIdLst>
    <p:sldId id="256" r:id="rId2"/>
    <p:sldId id="259" r:id="rId3"/>
    <p:sldId id="302" r:id="rId4"/>
    <p:sldId id="303" r:id="rId5"/>
    <p:sldId id="258" r:id="rId6"/>
    <p:sldId id="294" r:id="rId7"/>
    <p:sldId id="295" r:id="rId8"/>
    <p:sldId id="280" r:id="rId9"/>
    <p:sldId id="305" r:id="rId10"/>
    <p:sldId id="296" r:id="rId11"/>
    <p:sldId id="304" r:id="rId12"/>
    <p:sldId id="292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4" autoAdjust="0"/>
    <p:restoredTop sz="94660"/>
  </p:normalViewPr>
  <p:slideViewPr>
    <p:cSldViewPr snapToGrid="0">
      <p:cViewPr>
        <p:scale>
          <a:sx n="90" d="100"/>
          <a:sy n="90" d="100"/>
        </p:scale>
        <p:origin x="240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7A4E-6D8A-4F14-9AAF-B93A58DF7BD2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5F70-6325-4312-BC9C-BC7B36404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7811E-BD37-4121-8EEA-F597C97B8AAC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F309-ADD7-4DA8-AA20-14829FB47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A47EF-4F5F-4617-9862-2DBD77128F67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27C6-B766-4561-B3B8-D1F3EAE0D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B9926-EDF2-4B17-AC03-329E91230F05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E7B8-5C8D-4399-90CB-533CC3CB2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4734-C7B7-4309-B21B-E807D1445D24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E0ED6-4A98-4CBB-8336-7780BBBB3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B6FC-6DF3-4E19-92F8-2D8407AA18E5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AC583-8F67-4B05-AE84-633554C53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AAEBD-C305-483E-BF40-9609C571A47A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3E1B8-86D6-4D5C-B2E7-E1061D06A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D3246-C665-4924-94F5-C61A3536CAC0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D4E4-233C-4B62-9AC2-3B7534B25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57A6-E1DA-479F-AB3A-AF271650270A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BB69-C3BB-48E1-9003-891275403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B8E12-C5B2-4D53-8D7E-89F138875F74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4DF9-4D8B-4F2B-BB30-4C5507CC2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178B-BEAE-4D3B-B180-2B20850A5398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C5F97-9FC7-435B-A01D-2F0310DB6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30000">
              <a:schemeClr val="accent3">
                <a:lumMod val="60000"/>
                <a:lumOff val="40000"/>
              </a:schemeClr>
            </a:gs>
            <a:gs pos="100000">
              <a:schemeClr val="accent5">
                <a:lumMod val="75000"/>
                <a:alpha val="85000"/>
              </a:schemeClr>
            </a:gs>
            <a:gs pos="100000">
              <a:srgbClr val="FFC000"/>
            </a:gs>
            <a:gs pos="0">
              <a:srgbClr val="FFC000">
                <a:alpha val="65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4808AA-7151-4AE0-9D42-5E3BBCCB6FF9}" type="datetimeFigureOut">
              <a:rPr lang="ru-RU"/>
              <a:pPr>
                <a:defRPr/>
              </a:pPr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CFBC70-4B9A-4434-BCBA-CE032DB19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5" r:id="rId2"/>
    <p:sldLayoutId id="2147483804" r:id="rId3"/>
    <p:sldLayoutId id="2147483803" r:id="rId4"/>
    <p:sldLayoutId id="2147483802" r:id="rId5"/>
    <p:sldLayoutId id="2147483801" r:id="rId6"/>
    <p:sldLayoutId id="2147483800" r:id="rId7"/>
    <p:sldLayoutId id="2147483799" r:id="rId8"/>
    <p:sldLayoutId id="2147483798" r:id="rId9"/>
    <p:sldLayoutId id="2147483797" r:id="rId10"/>
    <p:sldLayoutId id="21474837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1876425" y="274638"/>
            <a:ext cx="8982076" cy="1143000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– </a:t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комбинированного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 №8 «Солнышко»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Барабинского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Новосибирской области</a:t>
            </a:r>
          </a:p>
        </p:txBody>
      </p:sp>
      <p:sp>
        <p:nvSpPr>
          <p:cNvPr id="133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/>
              <a:t>«Вовлечение родителей в исследовательскую деятельность»</a:t>
            </a:r>
            <a:endParaRPr lang="ru-RU" sz="4400" dirty="0" smtClean="0"/>
          </a:p>
          <a:p>
            <a:pPr algn="ctr">
              <a:buFont typeface="Arial" charset="0"/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Горшкова Татьяна Анатольевна</a:t>
            </a:r>
            <a:endParaRPr lang="ru-RU" sz="3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13920"/>
          </a:xfrm>
        </p:spPr>
        <p:txBody>
          <a:bodyPr/>
          <a:lstStyle/>
          <a:p>
            <a:r>
              <a:rPr lang="ru-RU" sz="2800" b="1" dirty="0" smtClean="0"/>
              <a:t>Вода</a:t>
            </a:r>
            <a:r>
              <a:rPr lang="ru-RU" sz="2800" dirty="0" smtClean="0"/>
              <a:t> </a:t>
            </a:r>
            <a:r>
              <a:rPr lang="ru-RU" sz="2800" b="1" dirty="0" smtClean="0"/>
              <a:t>может превращаться</a:t>
            </a:r>
            <a:r>
              <a:rPr lang="ru-RU" sz="2800" dirty="0" smtClean="0"/>
              <a:t> </a:t>
            </a:r>
            <a:r>
              <a:rPr lang="ru-RU" sz="2800" b="1" dirty="0" smtClean="0"/>
              <a:t>в</a:t>
            </a:r>
            <a:r>
              <a:rPr lang="ru-RU" sz="2800" dirty="0" smtClean="0"/>
              <a:t> </a:t>
            </a:r>
            <a:r>
              <a:rPr lang="ru-RU" sz="2800" b="1" dirty="0" smtClean="0"/>
              <a:t>лёд</a:t>
            </a:r>
            <a:r>
              <a:rPr lang="ru-RU" sz="2800" dirty="0" smtClean="0"/>
              <a:t>, </a:t>
            </a:r>
            <a:r>
              <a:rPr lang="ru-RU" sz="2800" b="1" dirty="0" smtClean="0"/>
              <a:t>а</a:t>
            </a:r>
            <a:r>
              <a:rPr lang="ru-RU" sz="2800" dirty="0" smtClean="0"/>
              <a:t> </a:t>
            </a:r>
            <a:r>
              <a:rPr lang="ru-RU" sz="2800" b="1" dirty="0" smtClean="0"/>
              <a:t>лёд</a:t>
            </a:r>
            <a:r>
              <a:rPr lang="ru-RU" sz="2800" dirty="0" smtClean="0"/>
              <a:t> </a:t>
            </a:r>
            <a:r>
              <a:rPr lang="ru-RU" sz="2800" b="1" dirty="0" smtClean="0"/>
              <a:t>превращается</a:t>
            </a:r>
            <a:r>
              <a:rPr lang="ru-RU" sz="2800" dirty="0" smtClean="0"/>
              <a:t> </a:t>
            </a:r>
            <a:r>
              <a:rPr lang="ru-RU" sz="2800" b="1" dirty="0" smtClean="0"/>
              <a:t>в</a:t>
            </a:r>
            <a:r>
              <a:rPr lang="ru-RU" sz="2800" dirty="0" smtClean="0"/>
              <a:t> </a:t>
            </a:r>
            <a:r>
              <a:rPr lang="ru-RU" sz="2800" b="1" dirty="0" smtClean="0"/>
              <a:t>воду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" name="Содержимое 6" descr="C:\Users\User\Desktop\Новая папка\IMG-20191213-WA00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11571" y="1350335"/>
            <a:ext cx="3117899" cy="417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овая папка\IMG-20191213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2306" y="1361400"/>
            <a:ext cx="3046903" cy="415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\IMG-20191213-WA00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5777" y="1265274"/>
            <a:ext cx="2945218" cy="42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3646" y="829340"/>
            <a:ext cx="10848753" cy="5296823"/>
          </a:xfrm>
        </p:spPr>
        <p:txBody>
          <a:bodyPr/>
          <a:lstStyle/>
          <a:p>
            <a:pPr>
              <a:buNone/>
            </a:pPr>
            <a:r>
              <a:rPr lang="ru-RU" sz="4000" b="1" dirty="0" smtClean="0"/>
              <a:t>«Умейте открыть перед ребёнком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возвратиться к тому, что он узнал»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4216" y="1807536"/>
            <a:ext cx="7643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endParaRPr lang="ru-RU" sz="4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323850"/>
            <a:ext cx="11137900" cy="6181725"/>
          </a:xfrm>
        </p:spPr>
        <p:txBody>
          <a:bodyPr rtlCol="0">
            <a:normAutofit/>
          </a:bodyPr>
          <a:lstStyle/>
          <a:p>
            <a:pPr>
              <a:buNone/>
            </a:pPr>
            <a:r>
              <a:rPr lang="ru-RU" sz="2800" b="1" i="1" u="sng" dirty="0" smtClean="0"/>
              <a:t>Главными задачами во взаимодействии с родителями мы считаем:</a:t>
            </a:r>
          </a:p>
          <a:p>
            <a:pPr>
              <a:buNone/>
            </a:pPr>
            <a:r>
              <a:rPr lang="ru-RU" sz="2800" dirty="0" smtClean="0"/>
              <a:t>- Развивать эмоционально-ценностное отношение дошкольников к окружающему миру совместно с родителями;</a:t>
            </a:r>
          </a:p>
          <a:p>
            <a:pPr>
              <a:buNone/>
            </a:pPr>
            <a:r>
              <a:rPr lang="ru-RU" sz="2800" dirty="0" smtClean="0"/>
              <a:t>- Создать условия для участия родителей в образовательной деятельности;</a:t>
            </a:r>
          </a:p>
          <a:p>
            <a:pPr>
              <a:buNone/>
            </a:pPr>
            <a:r>
              <a:rPr lang="ru-RU" sz="2800" dirty="0" smtClean="0"/>
              <a:t>-Обогатить развивающую предметно-пространственную среду по формированию познавательных интересов дошкольников;</a:t>
            </a:r>
          </a:p>
          <a:p>
            <a:pPr>
              <a:buNone/>
            </a:pPr>
            <a:r>
              <a:rPr lang="ru-RU" sz="2800" dirty="0" smtClean="0"/>
              <a:t>- Способствовать формированию целостного устойчивого познавательного интереса у ребенка совместно с родителями;</a:t>
            </a:r>
          </a:p>
          <a:p>
            <a:pPr>
              <a:buNone/>
            </a:pPr>
            <a:r>
              <a:rPr lang="ru-RU" sz="2800" dirty="0" smtClean="0"/>
              <a:t>- Повышать педагогическую культуру родителей в вопросах познавательно-исследовательской деятельности детей.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7321" y="467832"/>
            <a:ext cx="11018875" cy="6081823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1 вопрос </a:t>
            </a:r>
            <a:r>
              <a:rPr lang="ru-RU" sz="1600" dirty="0" smtClean="0">
                <a:latin typeface="Arial Black" pitchFamily="34" charset="0"/>
              </a:rPr>
              <a:t>качественный анализ полученных ответов показал, что у всех детей проявляется исследовательская активность все 100 %. 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2 вопрос</a:t>
            </a:r>
            <a:r>
              <a:rPr lang="ru-RU" sz="1600" b="1" dirty="0" smtClean="0">
                <a:latin typeface="Arial Black" pitchFamily="34" charset="0"/>
              </a:rPr>
              <a:t>:</a:t>
            </a:r>
            <a:r>
              <a:rPr lang="ru-RU" sz="1600" dirty="0" smtClean="0">
                <a:latin typeface="Arial Black" pitchFamily="34" charset="0"/>
              </a:rPr>
              <a:t> «С какими предметами и материалами любит экспериментировать Ваш ребёнок?» -одни родители (6 %) применяют в использование кинетический песок. Также 14 родителей (88 %) ответили, что любит их ребёнок экспериментировать с водой, мылом, природным материалом, у 8 родителей (50 %), ответили, что ребёнок любит экспериментировать с пластилином.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3 вопрос</a:t>
            </a:r>
            <a:r>
              <a:rPr lang="ru-RU" sz="1600" b="1" dirty="0" smtClean="0">
                <a:latin typeface="Arial Black" pitchFamily="34" charset="0"/>
              </a:rPr>
              <a:t>:</a:t>
            </a:r>
            <a:r>
              <a:rPr lang="ru-RU" sz="1600" dirty="0" smtClean="0">
                <a:latin typeface="Arial Black" pitchFamily="34" charset="0"/>
              </a:rPr>
              <a:t> «Какое участие Вы принимаете в экспериментальной деятельности Вашего ребёнка?».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Прозвучали такие ответы: наблюдаем за происходящими вокруг явлениями; показываем различные превращения, вырезаем, лепим; отвечаем на интересующее вопросы.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4 вопрос</a:t>
            </a:r>
            <a:r>
              <a:rPr lang="ru-RU" sz="1600" b="1" dirty="0" smtClean="0">
                <a:latin typeface="Arial Black" pitchFamily="34" charset="0"/>
              </a:rPr>
              <a:t>:</a:t>
            </a:r>
            <a:r>
              <a:rPr lang="ru-RU" sz="1600" dirty="0" smtClean="0">
                <a:latin typeface="Arial Black" pitchFamily="34" charset="0"/>
              </a:rPr>
              <a:t> «Как Вы думаете, нужно ли поддерживать в ребёнке желание экспериментировать?».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Все родители ответили (100 %) конечно необходимо поддерживать в ребёнке желание экспериментировать.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5 вопрос</a:t>
            </a:r>
            <a:r>
              <a:rPr lang="ru-RU" sz="1600" b="1" dirty="0" smtClean="0">
                <a:latin typeface="Arial Black" pitchFamily="34" charset="0"/>
              </a:rPr>
              <a:t>:</a:t>
            </a:r>
            <a:r>
              <a:rPr lang="ru-RU" sz="1600" dirty="0" smtClean="0">
                <a:latin typeface="Arial Black" pitchFamily="34" charset="0"/>
              </a:rPr>
              <a:t> «Насколько эмоционально ребёнок относится к интересному для него занятию, связанную с экспериментированием?».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Дали родители такие ответы: проявляют заинтересованность, расспрашивают (56 %); эмоционально (25 %); удивляется, задаёт вопрос (31%); 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6 вопрос</a:t>
            </a:r>
            <a:r>
              <a:rPr lang="ru-RU" sz="1600" b="1" dirty="0" smtClean="0">
                <a:latin typeface="Arial Black" pitchFamily="34" charset="0"/>
              </a:rPr>
              <a:t>:</a:t>
            </a:r>
            <a:r>
              <a:rPr lang="ru-RU" sz="1600" dirty="0" smtClean="0">
                <a:latin typeface="Arial Black" pitchFamily="34" charset="0"/>
              </a:rPr>
              <a:t> "Знакомите ли Вы своего ребёнка с правилами поведения в природе?". 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Большинство родителей ответили (69 %) ответ "да".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Другие родители ответили: с общими правилами в обществе - да.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7 вопрос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:</a:t>
            </a:r>
            <a:r>
              <a:rPr lang="ru-RU" sz="1600" dirty="0" smtClean="0">
                <a:latin typeface="Arial Black" pitchFamily="34" charset="0"/>
              </a:rPr>
              <a:t>«Заинтересованность родителей » 64% родителей заинтересованы в данной проблеме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7"/>
            <a:ext cx="1233498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Перспективный план работы с родителями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По познавательно-экспериментальной деятельности: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Сентябрь.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Анкетирование родителей для выявления их представлений по данной теме.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Привлечение к созданию познавательно-развивающей среды в группе.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Октябрь.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Консультация и памятка на тему: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«Организация детского экспериментирования в домашних условиях»;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«Что нельзя и что нужно делать для поддержания интереса детей к познавательному экспериментированию»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Ноябрь.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Опыты и эксперименты: «Игры с  водой. Это интересно!».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Индивидуальные беседы по  запросам родителей.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Декабрь.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Консультация на тему: «Играем с мыльными пузырями».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Создание проблемной ситуации дома: «Из чего сделать новогоднюю поделку».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Оформление выставки совместных работ взрослых и детей в детском саду.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Январь.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Памятка для родителей: «При организации исследовательской работы с детьми соблюдаются определённые правила…»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Февраль.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Индивидуальные беседы с родителями по вопросам организации помощи в исследованиях детям дома.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Март.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Родительское собрание в нетрадиционной форме – игра - викторина «Я знаю 5 названий…»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Апрель.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Организация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фото-выставки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«Лаборатория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Фиксиков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Май.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Подведение итогов по теме в рамках родительского собрания.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Обсуждение полученных результатов проведенной работе по экспериментированию.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900" y="409575"/>
            <a:ext cx="10972800" cy="191611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    Детское экспериментирование – это особая форма поисковой деятельности дошкольников, в которой проявляется собственная активность детей, направленная на получение новых сведений и новых знаний. </a:t>
            </a:r>
          </a:p>
          <a:p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вгений\Desktop\фоточки\ЙЙЙЙ\P102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702" y="2466755"/>
            <a:ext cx="5493485" cy="4120114"/>
          </a:xfrm>
          <a:prstGeom prst="rect">
            <a:avLst/>
          </a:prstGeom>
          <a:noFill/>
        </p:spPr>
      </p:pic>
      <p:pic>
        <p:nvPicPr>
          <p:cNvPr id="1030" name="Picture 6" descr="C:\Users\Евгений\Desktop\фоточки\ЙЙЙЙ\P102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089" y="2562447"/>
            <a:ext cx="5054008" cy="3790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Евгений\Desktop\фоточки\ЙЙЙЙ\P102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32" y="297713"/>
            <a:ext cx="6104575" cy="6305106"/>
          </a:xfrm>
          <a:prstGeom prst="rect">
            <a:avLst/>
          </a:prstGeom>
          <a:noFill/>
        </p:spPr>
      </p:pic>
      <p:pic>
        <p:nvPicPr>
          <p:cNvPr id="5" name="Picture 4" descr="C:\Users\Евгений\Desktop\фоточки\ЙЙЙЙ\P1020367.JPG"/>
          <p:cNvPicPr>
            <a:picLocks noChangeAspect="1" noChangeArrowheads="1"/>
          </p:cNvPicPr>
          <p:nvPr/>
        </p:nvPicPr>
        <p:blipFill>
          <a:blip r:embed="rId3" cstate="print"/>
          <a:srcRect t="14341"/>
          <a:stretch>
            <a:fillRect/>
          </a:stretch>
        </p:blipFill>
        <p:spPr bwMode="auto">
          <a:xfrm>
            <a:off x="7493629" y="354823"/>
            <a:ext cx="3776882" cy="3217717"/>
          </a:xfrm>
          <a:prstGeom prst="rect">
            <a:avLst/>
          </a:prstGeom>
          <a:noFill/>
        </p:spPr>
      </p:pic>
      <p:pic>
        <p:nvPicPr>
          <p:cNvPr id="6" name="Picture 5" descr="C:\Users\Евгений\Desktop\фоточки\ЙЙЙЙ\P1020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8989" y="3732028"/>
            <a:ext cx="3856075" cy="2892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Кинетический песок</a:t>
            </a:r>
            <a:endParaRPr lang="ru-RU" b="1" dirty="0"/>
          </a:p>
        </p:txBody>
      </p:sp>
      <p:pic>
        <p:nvPicPr>
          <p:cNvPr id="6" name="Содержимое 5" descr="C:\Users\User\Desktop\фотоэкспериментирование\воздух\IMG_20191122_101058_BURST001_COVE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521" y="2126958"/>
            <a:ext cx="2497576" cy="367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экспериментирование\воздух\IMG_20191122_0948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0883" y="2135560"/>
            <a:ext cx="2339163" cy="365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экспериментирование\воздух\IMG_20191122_0946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8867553" y="2264735"/>
            <a:ext cx="3186222" cy="293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экспериментирование\воздух\IMG_20191122_0948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964" y="2075723"/>
            <a:ext cx="2278583" cy="368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914400" y="435936"/>
            <a:ext cx="10363200" cy="1010092"/>
          </a:xfrm>
        </p:spPr>
        <p:txBody>
          <a:bodyPr/>
          <a:lstStyle/>
          <a:p>
            <a:r>
              <a:rPr lang="ru-RU" sz="2400" b="1" dirty="0" smtClean="0"/>
              <a:t>Вода прозрачная в ней видны предметы, но вода может стать мутной</a:t>
            </a:r>
            <a:endParaRPr lang="ru-RU" sz="24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828799" y="1244009"/>
            <a:ext cx="9473610" cy="53588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Рисунок 13" descr="C:\Users\User\Desktop\Новая папка\IMG-20191211-WA00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0939" y="1263265"/>
            <a:ext cx="3508745" cy="266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Новая папка\IMG-20191211-WA00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088" y="1293405"/>
            <a:ext cx="3223926" cy="255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Новая папка\IMG-20191211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3470" y="4061637"/>
            <a:ext cx="3508229" cy="259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Новая папка\IMG-20191211-WA000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246" y="3986616"/>
            <a:ext cx="3140338" cy="259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Закрепить  свойство </a:t>
            </a:r>
            <a:r>
              <a:rPr lang="ru-RU" sz="2400" b="1" dirty="0" smtClean="0"/>
              <a:t>воды - </a:t>
            </a:r>
            <a:r>
              <a:rPr lang="ru-RU" sz="2400" b="1" dirty="0" smtClean="0"/>
              <a:t>прозрачность </a:t>
            </a:r>
            <a:endParaRPr lang="ru-RU" sz="2400" b="1" dirty="0"/>
          </a:p>
        </p:txBody>
      </p:sp>
      <p:pic>
        <p:nvPicPr>
          <p:cNvPr id="1026" name="Picture 2" descr="C:\Users\User\Desktop\IMG-20191218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28801" y="1860698"/>
            <a:ext cx="2523004" cy="3221664"/>
          </a:xfrm>
          <a:prstGeom prst="rect">
            <a:avLst/>
          </a:prstGeom>
          <a:noFill/>
        </p:spPr>
      </p:pic>
      <p:pic>
        <p:nvPicPr>
          <p:cNvPr id="7" name="Рисунок 6" descr="C:\Users\User\Desktop\IMG-20191218-WA00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1879" y="1820271"/>
            <a:ext cx="2690037" cy="330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IMG-20191218-WA000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871" y="1782392"/>
            <a:ext cx="2668772" cy="337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358204" y="5423676"/>
          <a:ext cx="2325687" cy="685800"/>
        </p:xfrm>
        <a:graphic>
          <a:graphicData uri="http://schemas.openxmlformats.org/presentationml/2006/ole">
            <p:oleObj spid="_x0000_s1028" name="Объект упаковщика для оболочки" showAsIcon="1" r:id="rId6" imgW="2326320" imgH="6865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179</Words>
  <Application>Microsoft Office PowerPoint</Application>
  <PresentationFormat>Произвольный</PresentationFormat>
  <Paragraphs>43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Пакет</vt:lpstr>
      <vt:lpstr>Муниципальное казенное дошкольное образовательное учреждение –  детский сад комбинированного вида №8 «Солнышко»  Барабинского района Новосибирской области</vt:lpstr>
      <vt:lpstr>Слайд 2</vt:lpstr>
      <vt:lpstr>Слайд 3</vt:lpstr>
      <vt:lpstr>Перспективный план работы с родителями По познавательно-экспериментальной деятельности: Сентябрь. Анкетирование родителей для выявления их представлений по данной теме. Привлечение к созданию познавательно-развивающей среды в группе. Октябрь. Консультация и памятка на тему: «Организация детского экспериментирования в домашних условиях»;  «Что нельзя и что нужно делать для поддержания интереса детей к познавательному экспериментированию» Ноябрь. Опыты и эксперименты: «Игры с  водой. Это интересно!».  Индивидуальные беседы по  запросам родителей. Декабрь. Консультация на тему: «Играем с мыльными пузырями». Создание проблемной ситуации дома: «Из чего сделать новогоднюю поделку».  Оформление выставки совместных работ взрослых и детей в детском саду. Январь. Памятка для родителей: «При организации исследовательской работы с детьми соблюдаются определённые правила…» Февраль. Индивидуальные беседы с родителями по вопросам организации помощи в исследованиях детям дома. Март. Родительское собрание в нетрадиционной форме – игра - викторина «Я знаю 5 названий…» Апрель. Организация фото-выставки «Лаборатория Фиксиков» Май. Подведение итогов по теме в рамках родительского собрания.  Обсуждение полученных результатов проведенной работе по экспериментированию.</vt:lpstr>
      <vt:lpstr>Слайд 5</vt:lpstr>
      <vt:lpstr>Слайд 6</vt:lpstr>
      <vt:lpstr>Кинетический песок</vt:lpstr>
      <vt:lpstr>Вода прозрачная в ней видны предметы, но вода может стать мутной</vt:lpstr>
      <vt:lpstr>Закрепить  свойство воды - прозрачность </vt:lpstr>
      <vt:lpstr>Вода может превращаться в лёд, а лёд превращается в воду  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познавательной активности детей старшего дошкольного возраста через экспериментальную деятельность</dc:title>
  <dc:creator>жека</dc:creator>
  <cp:lastModifiedBy>User</cp:lastModifiedBy>
  <cp:revision>153</cp:revision>
  <dcterms:created xsi:type="dcterms:W3CDTF">2016-02-24T15:55:37Z</dcterms:created>
  <dcterms:modified xsi:type="dcterms:W3CDTF">2019-12-18T12:13:49Z</dcterms:modified>
</cp:coreProperties>
</file>